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FDC9-0995-4AF6-A9B5-742555714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09107-F98A-4BE3-A86A-04A0B97DA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88E1D-A86F-4916-9D81-F809F528E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FF94D-19A0-44C0-A8F6-7C946B446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73F3B-F2D7-4B4C-862E-01A073ED9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5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A946C-B74E-4ABD-B7B2-A1E92E6F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D272A4-5587-488A-8489-8E0C65A45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26BFC-D8B8-4796-8B5D-C5630D5F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535C7-5911-45E3-87D1-1DAD9E24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1EE28-F882-4827-B082-4F8B2D9C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F2C6B-E945-43D5-990C-A207C2951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05102-71B9-4426-A26E-4ACB0EADC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8E39F-7E9F-4B54-9243-586FBD78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74336-D03D-4304-AABE-A11AF053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31784-B9A0-4AF9-BF3F-9EFE3838F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413B-4EB5-4479-B509-B83889DC7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79E43-5BC5-4C3D-8B7F-AE6A67200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71740-C401-4960-B8BC-8756B0EA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B897C-53D9-464D-80A5-1F5FF4CF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15E37-1CF5-4AF6-9EF7-43530FF3C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8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7A202-BF51-4878-8C96-2CDDCDBD9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8953D-09D0-408A-913F-F91582DD6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9A0DF-9AE4-4028-9649-74CE1933C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6456F-508B-4718-8D43-2FC2E5D2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ABDF4-3246-4449-9CDC-6D6386D8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9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92164-A2E3-4362-A45B-7FB625F0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52382-FC32-4441-89A1-C010460194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B27AB-FE75-41B4-A8BE-6BA9AD0A6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3CA56-C756-4C7D-97A7-A435152C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CEA14-44C6-4F4B-8A4F-A4C397697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24A56-03AB-4777-9E42-48049C3B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4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53478-8AB9-48A3-BF7B-92D4A9C2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87272-286F-4C47-8155-08F888D1E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29989-ABE0-494A-8B1D-C82366BC8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DD6BB-F8E5-4E3E-BE44-95309C63E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0D2ED6-CC78-4C81-A60A-9E5EF78D2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9C4B66-65FE-4809-995F-83CEA5128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4FAC77-5726-48E9-9130-6AB3FB87A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CFF476-0F91-4821-8682-78DDCBE6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9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D8B68-63DE-48C6-99FD-217D48AD7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F968DF-A190-41C5-88D5-D9D1DB9BB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4D3C8-BF82-45E1-B0B8-491B14E0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1B897-6918-4D65-8ACC-6D248F7F5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1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50D4EF-05A7-4804-AF8E-B59681F5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B45868-7C8A-404F-9D4C-364EA5C06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55C16-A5C3-4756-8821-37002B26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2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62FD3-E847-4791-B204-8BB81D440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5F7E3-A54F-4592-8724-A86EBEF54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C7E2D-EDF1-4A4B-9CC8-9C9AEF8E9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0948B-A72D-4D4A-B357-032ACBA4A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D0C66-F75B-4DCB-AF91-96D6EBF5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C3BDE-FD79-4DF3-AF60-3A341408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6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A6739-499B-481C-BA0C-892D1E23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DDEFB-F833-4C0D-9BB0-1081B8F65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14C91-DD7E-4E2B-88D3-5FEED6A16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8C568-ACA9-4D52-9E9D-D93339C7C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2365B-B282-4000-A6B7-0F3EC4C30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08A8D-D46A-4C27-9EAC-E6C19B58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BBD5C3-17C2-4416-A2D7-0C1811B0D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8284B-24B8-435A-85BD-2E1CC5E7E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BCAA8-2D90-4B8A-8AE2-E39AEFD52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51171-59C8-4407-85F6-B399AC023C2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50F64-33FB-4D07-B26F-C4373BF2A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BFEC2-0361-4D92-8AC6-F7F189E21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AC2FC-FA3D-4716-B997-09B79BCE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6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21.xml"/><Relationship Id="rId3" Type="http://schemas.openxmlformats.org/officeDocument/2006/relationships/slide" Target="slide10.xml"/><Relationship Id="rId21" Type="http://schemas.openxmlformats.org/officeDocument/2006/relationships/slide" Target="slide17.xml"/><Relationship Id="rId7" Type="http://schemas.openxmlformats.org/officeDocument/2006/relationships/slide" Target="slide22.xml"/><Relationship Id="rId12" Type="http://schemas.openxmlformats.org/officeDocument/2006/relationships/slide" Target="slide19.xml"/><Relationship Id="rId17" Type="http://schemas.openxmlformats.org/officeDocument/2006/relationships/slide" Target="slide20.xml"/><Relationship Id="rId2" Type="http://schemas.openxmlformats.org/officeDocument/2006/relationships/slide" Target="slide6.xml"/><Relationship Id="rId16" Type="http://schemas.openxmlformats.org/officeDocument/2006/relationships/slide" Target="slide16.xml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11" Type="http://schemas.openxmlformats.org/officeDocument/2006/relationships/slide" Target="slide15.xml"/><Relationship Id="rId5" Type="http://schemas.openxmlformats.org/officeDocument/2006/relationships/slide" Target="slide13.xml"/><Relationship Id="rId15" Type="http://schemas.openxmlformats.org/officeDocument/2006/relationships/slide" Target="slide12.xml"/><Relationship Id="rId10" Type="http://schemas.openxmlformats.org/officeDocument/2006/relationships/slide" Target="slide11.xml"/><Relationship Id="rId19" Type="http://schemas.openxmlformats.org/officeDocument/2006/relationships/slide" Target="slide5.xml"/><Relationship Id="rId4" Type="http://schemas.openxmlformats.org/officeDocument/2006/relationships/slide" Target="slide14.xml"/><Relationship Id="rId9" Type="http://schemas.openxmlformats.org/officeDocument/2006/relationships/slide" Target="slide7.xml"/><Relationship Id="rId14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C704D70-1C66-42C9-A42F-78D0AA8C5818}"/>
              </a:ext>
            </a:extLst>
          </p:cNvPr>
          <p:cNvSpPr txBox="1">
            <a:spLocks/>
          </p:cNvSpPr>
          <p:nvPr/>
        </p:nvSpPr>
        <p:spPr>
          <a:xfrm>
            <a:off x="2194561" y="2651760"/>
            <a:ext cx="7112000" cy="9826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</a:rPr>
              <a:t>Agile Jeopardy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7BD84B-183E-499E-B742-6B263B6D690B}"/>
              </a:ext>
            </a:extLst>
          </p:cNvPr>
          <p:cNvCxnSpPr>
            <a:cxnSpLocks/>
          </p:cNvCxnSpPr>
          <p:nvPr/>
        </p:nvCxnSpPr>
        <p:spPr>
          <a:xfrm>
            <a:off x="1950720" y="626376"/>
            <a:ext cx="0" cy="5459464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358F59-9FC7-492A-BCF1-DBE5B35B78FE}"/>
              </a:ext>
            </a:extLst>
          </p:cNvPr>
          <p:cNvCxnSpPr>
            <a:cxnSpLocks/>
          </p:cNvCxnSpPr>
          <p:nvPr/>
        </p:nvCxnSpPr>
        <p:spPr>
          <a:xfrm flipH="1">
            <a:off x="1391920" y="4206240"/>
            <a:ext cx="770128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210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What framework do user stories originate from?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39E5AA38-62F2-4D8F-853D-3AF41E815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5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What does the acronym KISS stand for?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24408A6D-8FD1-4634-A83E-AEE13FC25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453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What is a primary measure of progress?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C30F4B5D-3895-49FA-80A0-E8DFEFE1B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1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How often do teams reflect on how to become more effective?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DBEAECD6-F956-46EC-AB7B-F98785A98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7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456379"/>
            <a:ext cx="9979657" cy="2677156"/>
          </a:xfrm>
        </p:spPr>
        <p:txBody>
          <a:bodyPr>
            <a:noAutofit/>
          </a:bodyPr>
          <a:lstStyle/>
          <a:p>
            <a:r>
              <a:rPr lang="en-US" sz="5900" dirty="0">
                <a:solidFill>
                  <a:srgbClr val="000066"/>
                </a:solidFill>
                <a:latin typeface="+mn-lt"/>
              </a:rPr>
              <a:t>How would you paraphrase this principle:</a:t>
            </a:r>
            <a:br>
              <a:rPr lang="en-US" sz="5900" dirty="0">
                <a:solidFill>
                  <a:srgbClr val="000066"/>
                </a:solidFill>
                <a:latin typeface="+mn-lt"/>
              </a:rPr>
            </a:br>
            <a:r>
              <a:rPr lang="en-US" i="1" dirty="0">
                <a:solidFill>
                  <a:schemeClr val="accent2"/>
                </a:solidFill>
                <a:latin typeface="+mn-lt"/>
              </a:rPr>
              <a:t>Build projects around motived individuals. Give them the environment and support they need, and trust them to get the job done</a:t>
            </a:r>
            <a:endParaRPr lang="en-US" dirty="0">
              <a:solidFill>
                <a:srgbClr val="000066"/>
              </a:solidFill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DA985F18-D4E2-4257-93EB-47E1146C1D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48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This person is responsible for maintaining a healthy backlog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544C6994-07BE-4BB8-B955-D746AC08DD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842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Teams can get into trouble when they use ____ instead of relative estimation.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1301ADD3-C7F2-43F2-8DFC-526BDD2F38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74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A lack of these events can hinder future progress of the team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A31D4AB6-9873-4FEA-87D0-89933E74B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Ignoring global impacts can lead to _______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5B311E90-423E-49A2-9F57-74094AC8A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41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A scrum team consist of what three roles?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B833A5AA-A190-44EE-B228-4F89E066A7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0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16374F58-7930-498F-A61E-FB90CA6169CF}"/>
              </a:ext>
            </a:extLst>
          </p:cNvPr>
          <p:cNvGrpSpPr/>
          <p:nvPr/>
        </p:nvGrpSpPr>
        <p:grpSpPr>
          <a:xfrm>
            <a:off x="125477" y="860414"/>
            <a:ext cx="11941046" cy="1063690"/>
            <a:chOff x="154538" y="1094094"/>
            <a:chExt cx="11941046" cy="1063690"/>
          </a:xfrm>
          <a:solidFill>
            <a:srgbClr val="000066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709D4F3-24CF-4448-A40F-94EC93060B21}"/>
                </a:ext>
              </a:extLst>
            </p:cNvPr>
            <p:cNvSpPr/>
            <p:nvPr/>
          </p:nvSpPr>
          <p:spPr>
            <a:xfrm>
              <a:off x="154538" y="1094094"/>
              <a:ext cx="2183364" cy="106369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Agile 101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5F4F502-94AE-4174-B97D-2420952B8066}"/>
                </a:ext>
              </a:extLst>
            </p:cNvPr>
            <p:cNvSpPr/>
            <p:nvPr/>
          </p:nvSpPr>
          <p:spPr>
            <a:xfrm>
              <a:off x="2611016" y="1094094"/>
              <a:ext cx="2183364" cy="106369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Frameworks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58DDEA6-D99F-46E6-9570-1E6885F55F81}"/>
                </a:ext>
              </a:extLst>
            </p:cNvPr>
            <p:cNvSpPr/>
            <p:nvPr/>
          </p:nvSpPr>
          <p:spPr>
            <a:xfrm>
              <a:off x="5044751" y="1094094"/>
              <a:ext cx="2183364" cy="106369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Agile Principles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6AC6640-7F3E-4C91-B4B5-59D46FF86031}"/>
                </a:ext>
              </a:extLst>
            </p:cNvPr>
            <p:cNvSpPr/>
            <p:nvPr/>
          </p:nvSpPr>
          <p:spPr>
            <a:xfrm>
              <a:off x="7478486" y="1094094"/>
              <a:ext cx="2183364" cy="106369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Anti-Patterns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A4572B8-0FB2-4961-A7DB-A412C668AD36}"/>
                </a:ext>
              </a:extLst>
            </p:cNvPr>
            <p:cNvSpPr/>
            <p:nvPr/>
          </p:nvSpPr>
          <p:spPr>
            <a:xfrm>
              <a:off x="9912220" y="1094094"/>
              <a:ext cx="2183364" cy="106369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Random…</a:t>
              </a:r>
            </a:p>
          </p:txBody>
        </p:sp>
      </p:grpSp>
      <p:sp>
        <p:nvSpPr>
          <p:cNvPr id="26" name="Rectangle 25">
            <a:hlinkClick r:id="rId2" action="ppaction://hlinksldjump"/>
            <a:extLst>
              <a:ext uri="{FF2B5EF4-FFF2-40B4-BE49-F238E27FC236}">
                <a16:creationId xmlns:a16="http://schemas.microsoft.com/office/drawing/2014/main" id="{6D302D1E-E81C-404C-80DD-F3DE0923DEF1}"/>
              </a:ext>
            </a:extLst>
          </p:cNvPr>
          <p:cNvSpPr/>
          <p:nvPr/>
        </p:nvSpPr>
        <p:spPr>
          <a:xfrm>
            <a:off x="121395" y="5478265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27" name="Rectangle 26">
            <a:hlinkClick r:id="rId3" action="ppaction://hlinksldjump"/>
            <a:extLst>
              <a:ext uri="{FF2B5EF4-FFF2-40B4-BE49-F238E27FC236}">
                <a16:creationId xmlns:a16="http://schemas.microsoft.com/office/drawing/2014/main" id="{F49D6BAB-B7C2-4A99-AEFE-3E218BB879BA}"/>
              </a:ext>
            </a:extLst>
          </p:cNvPr>
          <p:cNvSpPr/>
          <p:nvPr/>
        </p:nvSpPr>
        <p:spPr>
          <a:xfrm>
            <a:off x="2557948" y="5478265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28" name="Rectangle 27">
            <a:hlinkClick r:id="rId4" action="ppaction://hlinksldjump"/>
            <a:extLst>
              <a:ext uri="{FF2B5EF4-FFF2-40B4-BE49-F238E27FC236}">
                <a16:creationId xmlns:a16="http://schemas.microsoft.com/office/drawing/2014/main" id="{03DF640E-3419-426B-AABE-8A40A82C2EC8}"/>
              </a:ext>
            </a:extLst>
          </p:cNvPr>
          <p:cNvSpPr/>
          <p:nvPr/>
        </p:nvSpPr>
        <p:spPr>
          <a:xfrm>
            <a:off x="4994501" y="5478265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  <a:hlinkClick r:id="rId5" action="ppaction://hlinksldjump"/>
              </a:rPr>
              <a:t>8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9" name="Rectangle 28">
            <a:hlinkClick r:id="rId6" action="ppaction://hlinksldjump"/>
            <a:extLst>
              <a:ext uri="{FF2B5EF4-FFF2-40B4-BE49-F238E27FC236}">
                <a16:creationId xmlns:a16="http://schemas.microsoft.com/office/drawing/2014/main" id="{72B60811-2E1A-48DB-B5CA-B58B46624E58}"/>
              </a:ext>
            </a:extLst>
          </p:cNvPr>
          <p:cNvSpPr/>
          <p:nvPr/>
        </p:nvSpPr>
        <p:spPr>
          <a:xfrm>
            <a:off x="7431054" y="5478265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30" name="Rectangle 29">
            <a:hlinkClick r:id="rId7" action="ppaction://hlinksldjump"/>
            <a:extLst>
              <a:ext uri="{FF2B5EF4-FFF2-40B4-BE49-F238E27FC236}">
                <a16:creationId xmlns:a16="http://schemas.microsoft.com/office/drawing/2014/main" id="{15169D50-9AF5-45FB-B6D2-C7D8AE863C1A}"/>
              </a:ext>
            </a:extLst>
          </p:cNvPr>
          <p:cNvSpPr/>
          <p:nvPr/>
        </p:nvSpPr>
        <p:spPr>
          <a:xfrm>
            <a:off x="9867608" y="5478265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31" name="Rectangle 30">
            <a:hlinkClick r:id="rId8" action="ppaction://hlinksldjump"/>
            <a:extLst>
              <a:ext uri="{FF2B5EF4-FFF2-40B4-BE49-F238E27FC236}">
                <a16:creationId xmlns:a16="http://schemas.microsoft.com/office/drawing/2014/main" id="{93271B38-2B1F-43F8-B555-30C993686EDA}"/>
              </a:ext>
            </a:extLst>
          </p:cNvPr>
          <p:cNvSpPr/>
          <p:nvPr/>
        </p:nvSpPr>
        <p:spPr>
          <a:xfrm>
            <a:off x="129559" y="2014917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2" name="Rectangle 31">
            <a:hlinkClick r:id="rId9" action="ppaction://hlinksldjump"/>
            <a:extLst>
              <a:ext uri="{FF2B5EF4-FFF2-40B4-BE49-F238E27FC236}">
                <a16:creationId xmlns:a16="http://schemas.microsoft.com/office/drawing/2014/main" id="{B24489AC-32B3-4160-A930-9713A922028C}"/>
              </a:ext>
            </a:extLst>
          </p:cNvPr>
          <p:cNvSpPr/>
          <p:nvPr/>
        </p:nvSpPr>
        <p:spPr>
          <a:xfrm>
            <a:off x="2564071" y="2014917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3" name="Rectangle 32">
            <a:hlinkClick r:id="rId10" action="ppaction://hlinksldjump"/>
            <a:extLst>
              <a:ext uri="{FF2B5EF4-FFF2-40B4-BE49-F238E27FC236}">
                <a16:creationId xmlns:a16="http://schemas.microsoft.com/office/drawing/2014/main" id="{7ADD12CE-9217-4E6C-B32E-1E669EEB14A1}"/>
              </a:ext>
            </a:extLst>
          </p:cNvPr>
          <p:cNvSpPr/>
          <p:nvPr/>
        </p:nvSpPr>
        <p:spPr>
          <a:xfrm>
            <a:off x="4998583" y="2014917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4" name="Rectangle 33">
            <a:hlinkClick r:id="rId11" action="ppaction://hlinksldjump"/>
            <a:extLst>
              <a:ext uri="{FF2B5EF4-FFF2-40B4-BE49-F238E27FC236}">
                <a16:creationId xmlns:a16="http://schemas.microsoft.com/office/drawing/2014/main" id="{CE2C2B6F-10F3-4CA2-859F-529339747ECA}"/>
              </a:ext>
            </a:extLst>
          </p:cNvPr>
          <p:cNvSpPr/>
          <p:nvPr/>
        </p:nvSpPr>
        <p:spPr>
          <a:xfrm>
            <a:off x="7433095" y="2014917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5" name="Rectangle 34">
            <a:hlinkClick r:id="rId12" action="ppaction://hlinksldjump"/>
            <a:extLst>
              <a:ext uri="{FF2B5EF4-FFF2-40B4-BE49-F238E27FC236}">
                <a16:creationId xmlns:a16="http://schemas.microsoft.com/office/drawing/2014/main" id="{73B5756F-B86A-42FD-BD1E-878C616420E9}"/>
              </a:ext>
            </a:extLst>
          </p:cNvPr>
          <p:cNvSpPr/>
          <p:nvPr/>
        </p:nvSpPr>
        <p:spPr>
          <a:xfrm>
            <a:off x="9867608" y="2014917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6" name="Rectangle 35">
            <a:hlinkClick r:id="rId13" action="ppaction://hlinksldjump"/>
            <a:extLst>
              <a:ext uri="{FF2B5EF4-FFF2-40B4-BE49-F238E27FC236}">
                <a16:creationId xmlns:a16="http://schemas.microsoft.com/office/drawing/2014/main" id="{B29F4A35-4191-4B07-BB9F-881B322D6DC1}"/>
              </a:ext>
            </a:extLst>
          </p:cNvPr>
          <p:cNvSpPr/>
          <p:nvPr/>
        </p:nvSpPr>
        <p:spPr>
          <a:xfrm>
            <a:off x="113231" y="3169366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37" name="Rectangle 36">
            <a:hlinkClick r:id="rId14" action="ppaction://hlinksldjump"/>
            <a:extLst>
              <a:ext uri="{FF2B5EF4-FFF2-40B4-BE49-F238E27FC236}">
                <a16:creationId xmlns:a16="http://schemas.microsoft.com/office/drawing/2014/main" id="{F849C64E-C450-4B7C-A93B-B33D8D400EA0}"/>
              </a:ext>
            </a:extLst>
          </p:cNvPr>
          <p:cNvSpPr/>
          <p:nvPr/>
        </p:nvSpPr>
        <p:spPr>
          <a:xfrm>
            <a:off x="2555713" y="3169366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38" name="Rectangle 37">
            <a:hlinkClick r:id="rId15" action="ppaction://hlinksldjump"/>
            <a:extLst>
              <a:ext uri="{FF2B5EF4-FFF2-40B4-BE49-F238E27FC236}">
                <a16:creationId xmlns:a16="http://schemas.microsoft.com/office/drawing/2014/main" id="{ACE9BB64-F2DD-46E3-9D2B-73ED7A4AB99D}"/>
              </a:ext>
            </a:extLst>
          </p:cNvPr>
          <p:cNvSpPr/>
          <p:nvPr/>
        </p:nvSpPr>
        <p:spPr>
          <a:xfrm>
            <a:off x="4998195" y="3169366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39" name="Rectangle 38">
            <a:hlinkClick r:id="rId16" action="ppaction://hlinksldjump"/>
            <a:extLst>
              <a:ext uri="{FF2B5EF4-FFF2-40B4-BE49-F238E27FC236}">
                <a16:creationId xmlns:a16="http://schemas.microsoft.com/office/drawing/2014/main" id="{F2B6C3F5-3E52-4A35-9907-245C068D1BFE}"/>
              </a:ext>
            </a:extLst>
          </p:cNvPr>
          <p:cNvSpPr/>
          <p:nvPr/>
        </p:nvSpPr>
        <p:spPr>
          <a:xfrm>
            <a:off x="7440677" y="3169366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40" name="Rectangle 39">
            <a:hlinkClick r:id="rId17" action="ppaction://hlinksldjump"/>
            <a:extLst>
              <a:ext uri="{FF2B5EF4-FFF2-40B4-BE49-F238E27FC236}">
                <a16:creationId xmlns:a16="http://schemas.microsoft.com/office/drawing/2014/main" id="{95B3D6B0-B80B-48FE-9E65-105B1866BA0F}"/>
              </a:ext>
            </a:extLst>
          </p:cNvPr>
          <p:cNvSpPr/>
          <p:nvPr/>
        </p:nvSpPr>
        <p:spPr>
          <a:xfrm>
            <a:off x="9883159" y="3169366"/>
            <a:ext cx="2183364" cy="10636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41" name="Rectangle 40">
            <a:hlinkClick r:id="rId18" action="ppaction://hlinksldjump"/>
            <a:extLst>
              <a:ext uri="{FF2B5EF4-FFF2-40B4-BE49-F238E27FC236}">
                <a16:creationId xmlns:a16="http://schemas.microsoft.com/office/drawing/2014/main" id="{5FBEF720-0156-4DE2-80F6-36CE5B971CEC}"/>
              </a:ext>
            </a:extLst>
          </p:cNvPr>
          <p:cNvSpPr/>
          <p:nvPr/>
        </p:nvSpPr>
        <p:spPr>
          <a:xfrm>
            <a:off x="9867608" y="4323815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42" name="Rectangle 41">
            <a:hlinkClick r:id="rId19" action="ppaction://hlinksldjump"/>
            <a:extLst>
              <a:ext uri="{FF2B5EF4-FFF2-40B4-BE49-F238E27FC236}">
                <a16:creationId xmlns:a16="http://schemas.microsoft.com/office/drawing/2014/main" id="{069BEB9B-37B8-43ED-AB56-D9688CA54AC0}"/>
              </a:ext>
            </a:extLst>
          </p:cNvPr>
          <p:cNvSpPr/>
          <p:nvPr/>
        </p:nvSpPr>
        <p:spPr>
          <a:xfrm>
            <a:off x="113231" y="4323815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43" name="Rectangle 42">
            <a:hlinkClick r:id="rId20" action="ppaction://hlinksldjump"/>
            <a:extLst>
              <a:ext uri="{FF2B5EF4-FFF2-40B4-BE49-F238E27FC236}">
                <a16:creationId xmlns:a16="http://schemas.microsoft.com/office/drawing/2014/main" id="{7A98B1BB-E756-4DE7-B610-7CBAE746BF97}"/>
              </a:ext>
            </a:extLst>
          </p:cNvPr>
          <p:cNvSpPr/>
          <p:nvPr/>
        </p:nvSpPr>
        <p:spPr>
          <a:xfrm>
            <a:off x="2550805" y="4323815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44" name="Rectangle 43">
            <a:hlinkClick r:id="rId5" action="ppaction://hlinksldjump"/>
            <a:extLst>
              <a:ext uri="{FF2B5EF4-FFF2-40B4-BE49-F238E27FC236}">
                <a16:creationId xmlns:a16="http://schemas.microsoft.com/office/drawing/2014/main" id="{BAFA82DC-8025-4D00-AA6A-4546825250EA}"/>
              </a:ext>
            </a:extLst>
          </p:cNvPr>
          <p:cNvSpPr/>
          <p:nvPr/>
        </p:nvSpPr>
        <p:spPr>
          <a:xfrm>
            <a:off x="4988379" y="4323815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45" name="Rectangle 44">
            <a:hlinkClick r:id="rId21" action="ppaction://hlinksldjump"/>
            <a:extLst>
              <a:ext uri="{FF2B5EF4-FFF2-40B4-BE49-F238E27FC236}">
                <a16:creationId xmlns:a16="http://schemas.microsoft.com/office/drawing/2014/main" id="{2E89E490-18A6-41B4-98B6-945347A2041F}"/>
              </a:ext>
            </a:extLst>
          </p:cNvPr>
          <p:cNvSpPr/>
          <p:nvPr/>
        </p:nvSpPr>
        <p:spPr>
          <a:xfrm>
            <a:off x="7425953" y="4323815"/>
            <a:ext cx="2183364" cy="106369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B05B1194-250D-4514-9E07-4C889E2BB7D4}"/>
              </a:ext>
            </a:extLst>
          </p:cNvPr>
          <p:cNvSpPr txBox="1">
            <a:spLocks/>
          </p:cNvSpPr>
          <p:nvPr/>
        </p:nvSpPr>
        <p:spPr>
          <a:xfrm>
            <a:off x="188168" y="134919"/>
            <a:ext cx="83820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Play!</a:t>
            </a:r>
          </a:p>
        </p:txBody>
      </p:sp>
    </p:spTree>
    <p:extLst>
      <p:ext uri="{BB962C8B-B14F-4D97-AF65-F5344CB8AC3E}">
        <p14:creationId xmlns:p14="http://schemas.microsoft.com/office/powerpoint/2010/main" val="32946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These three agile team stages derived from martial arts.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81AC2B4C-2062-4A7A-8135-A6E8460625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23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A practice where the entire agile team works together on the same thing, at the same time, and on the same system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EF5DB5A7-F2FD-4F87-BF20-4437C926A2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769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622427"/>
            <a:ext cx="9979657" cy="267715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What company is famous for their Lean principles that had a major influence on Agile </a:t>
            </a:r>
            <a:r>
              <a:rPr lang="en-US" sz="6600">
                <a:solidFill>
                  <a:srgbClr val="000066"/>
                </a:solidFill>
                <a:latin typeface="+mn-lt"/>
              </a:rPr>
              <a:t>in the </a:t>
            </a:r>
            <a:r>
              <a:rPr lang="en-US" sz="6600" dirty="0">
                <a:solidFill>
                  <a:srgbClr val="000066"/>
                </a:solidFill>
                <a:latin typeface="+mn-lt"/>
              </a:rPr>
              <a:t>1950’s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D80AD2CA-C81A-40AA-B92A-89F7ED3A03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0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How many values are in the Agile Manifesto?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11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DF6577B1-C134-46F1-9685-4AEA1E9B5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4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How many Agile Principles are there?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2000838A-7987-4E1D-A1E6-BBB69453F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38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Agile is a ____ mindset?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CED13DD0-4CB2-4E1B-ACC5-94495EA90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19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456379"/>
            <a:ext cx="9979657" cy="267715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000066"/>
                </a:solidFill>
                <a:latin typeface="+mn-lt"/>
              </a:rPr>
              <a:t>Outside of software, Agile practices and Principles can be applied to what?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05414630-0ADA-492E-B8C2-0DF77926C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0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This framework is considered the most popular of all Agile frameworks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4D20F5EF-1F65-4F70-949F-654EC79FD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96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This framework uses a two-day planning session to determine work for the next quarter.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5FED8216-0C90-4E42-82BB-3FC539265C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8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B074-AF6C-4B81-AC6C-2942D3A4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3" y="1886273"/>
            <a:ext cx="9979657" cy="2677156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000066"/>
                </a:solidFill>
                <a:latin typeface="+mn-lt"/>
              </a:rPr>
              <a:t>What framework primarily uses lead time and cycle time as metrics?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5B2728-F355-436E-B2A9-4B7E952FA067}"/>
              </a:ext>
            </a:extLst>
          </p:cNvPr>
          <p:cNvCxnSpPr>
            <a:cxnSpLocks/>
          </p:cNvCxnSpPr>
          <p:nvPr/>
        </p:nvCxnSpPr>
        <p:spPr>
          <a:xfrm>
            <a:off x="10332720" y="148856"/>
            <a:ext cx="0" cy="5804904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177D4E-C0BB-4BAB-B3AA-4A913686F8A5}"/>
              </a:ext>
            </a:extLst>
          </p:cNvPr>
          <p:cNvCxnSpPr>
            <a:cxnSpLocks/>
          </p:cNvCxnSpPr>
          <p:nvPr/>
        </p:nvCxnSpPr>
        <p:spPr>
          <a:xfrm flipH="1">
            <a:off x="190501" y="4990465"/>
            <a:ext cx="11268074" cy="0"/>
          </a:xfrm>
          <a:prstGeom prst="line">
            <a:avLst/>
          </a:prstGeom>
          <a:ln w="444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Map compass">
            <a:hlinkClick r:id="rId2" action="ppaction://hlinksldjump"/>
            <a:extLst>
              <a:ext uri="{FF2B5EF4-FFF2-40B4-BE49-F238E27FC236}">
                <a16:creationId xmlns:a16="http://schemas.microsoft.com/office/drawing/2014/main" id="{EB64C587-CB98-4AB4-9F9E-04D09E334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040" y="5437248"/>
            <a:ext cx="1117598" cy="111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97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277</Words>
  <Application>Microsoft Office PowerPoint</Application>
  <PresentationFormat>Widescreen</PresentationFormat>
  <Paragraphs>47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How many values are in the Agile Manifesto?</vt:lpstr>
      <vt:lpstr>How many Agile Principles are there? </vt:lpstr>
      <vt:lpstr>Agile is a ____ mindset? </vt:lpstr>
      <vt:lpstr>Outside of software, Agile practices and Principles can be applied to what? </vt:lpstr>
      <vt:lpstr>This framework is considered the most popular of all Agile frameworks</vt:lpstr>
      <vt:lpstr>This framework uses a two-day planning session to determine work for the next quarter. </vt:lpstr>
      <vt:lpstr>What framework primarily uses lead time and cycle time as metrics? </vt:lpstr>
      <vt:lpstr>What framework do user stories originate from? </vt:lpstr>
      <vt:lpstr>What does the acronym KISS stand for?</vt:lpstr>
      <vt:lpstr>What is a primary measure of progress?</vt:lpstr>
      <vt:lpstr>How often do teams reflect on how to become more effective? </vt:lpstr>
      <vt:lpstr>How would you paraphrase this principle: Build projects around motived individuals. Give them the environment and support they need, and trust them to get the job done</vt:lpstr>
      <vt:lpstr>This person is responsible for maintaining a healthy backlog</vt:lpstr>
      <vt:lpstr>Teams can get into trouble when they use ____ instead of relative estimation. </vt:lpstr>
      <vt:lpstr>A lack of these events can hinder future progress of the team</vt:lpstr>
      <vt:lpstr>Ignoring global impacts can lead to _______</vt:lpstr>
      <vt:lpstr>A scrum team consist of what three roles? </vt:lpstr>
      <vt:lpstr>These three agile team stages derived from martial arts. </vt:lpstr>
      <vt:lpstr>A practice where the entire agile team works together on the same thing, at the same time, and on the same system</vt:lpstr>
      <vt:lpstr>What company is famous for their Lean principles that had a major influence on Agile in the 1950’s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Cannata, Ryan M</dc:creator>
  <cp:lastModifiedBy>Ryan Cannata</cp:lastModifiedBy>
  <cp:revision>22</cp:revision>
  <dcterms:created xsi:type="dcterms:W3CDTF">2021-03-16T16:19:48Z</dcterms:created>
  <dcterms:modified xsi:type="dcterms:W3CDTF">2021-05-13T12:48:58Z</dcterms:modified>
</cp:coreProperties>
</file>